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Relationship Id="rId3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gif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Сельчёнок Валерия, 01-02.02.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Сельчёнок Валерия, 01-02.02.2022</a:t>
            </a:r>
          </a:p>
        </p:txBody>
      </p:sp>
      <p:sp>
        <p:nvSpPr>
          <p:cNvPr id="152" name="Экзопланеты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Экзопланеты</a:t>
            </a:r>
          </a:p>
        </p:txBody>
      </p:sp>
      <p:sp>
        <p:nvSpPr>
          <p:cNvPr id="153" name="Методы обнаружения и всякое другое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Методы обнаружения и всякое другое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Прямые наблюдения…"/>
          <p:cNvSpPr txBox="1"/>
          <p:nvPr>
            <p:ph type="body" sz="half" idx="1"/>
          </p:nvPr>
        </p:nvSpPr>
        <p:spPr>
          <a:xfrm>
            <a:off x="732564" y="5362254"/>
            <a:ext cx="9727442" cy="8256011"/>
          </a:xfrm>
          <a:prstGeom prst="rect">
            <a:avLst/>
          </a:prstGeom>
        </p:spPr>
        <p:txBody>
          <a:bodyPr spcCol="486372"/>
          <a:lstStyle/>
          <a:p>
            <a:pPr/>
          </a:p>
          <a:p>
            <a:pPr/>
            <a:r>
              <a:t>Прямые наблюдения</a:t>
            </a:r>
          </a:p>
          <a:p>
            <a:pPr/>
            <a:r>
              <a:t>Фазы спутников </a:t>
            </a:r>
          </a:p>
          <a:p>
            <a:pPr/>
            <a:r>
              <a:t>Полярные сияния </a:t>
            </a:r>
          </a:p>
          <a:p>
            <a:pPr/>
            <a:r>
              <a:t>Астрометрия </a:t>
            </a:r>
          </a:p>
        </p:txBody>
      </p:sp>
      <p:sp>
        <p:nvSpPr>
          <p:cNvPr id="181" name="А ещё:"/>
          <p:cNvSpPr txBox="1"/>
          <p:nvPr/>
        </p:nvSpPr>
        <p:spPr>
          <a:xfrm>
            <a:off x="14484740" y="1265857"/>
            <a:ext cx="712124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А ещё:</a:t>
            </a:r>
          </a:p>
        </p:txBody>
      </p:sp>
      <p:pic>
        <p:nvPicPr>
          <p:cNvPr id="182" name="444226main_exoplanet20100414-a-full.jpg" descr="444226main_exoplanet20100414-a-fu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840" y="315425"/>
            <a:ext cx="7674456" cy="5755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olar_System_Barycenter_2000-2050.png" descr="Solar_System_Barycenter_2000-20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12075" y="3108157"/>
            <a:ext cx="10066575" cy="1006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fig1.gif" descr="fig1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967" y="1138204"/>
            <a:ext cx="17016066" cy="11439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jpegPIA22193.width-1280.jpg" descr="jpegPIA22193.width-128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6312" y="385577"/>
            <a:ext cx="15698241" cy="8830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shot 2021-05-15 at 21.19.57.png" descr="Screenshot 2021-05-15 at 21.19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2994" y="9633143"/>
            <a:ext cx="12465672" cy="3630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aiyHwpiu4-k.jpg" descr="aiyHwpiu4-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1419" y="1835476"/>
            <a:ext cx="13606696" cy="108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1334px-PIA22095-TRAPPIST-1-SolarSystemComparison-20180205.jpg" descr="1334px-PIA22095-TRAPPIST-1-SolarSystemComparison-2018020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89" y="1110961"/>
            <a:ext cx="9462403" cy="5319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Окна прозрачности"/>
          <p:cNvSpPr txBox="1"/>
          <p:nvPr/>
        </p:nvSpPr>
        <p:spPr>
          <a:xfrm>
            <a:off x="8615553" y="1005192"/>
            <a:ext cx="715289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Окна прозрачности</a:t>
            </a:r>
          </a:p>
        </p:txBody>
      </p:sp>
      <p:pic>
        <p:nvPicPr>
          <p:cNvPr id="194" name="img-Qo5Mj2.png" descr="img-Qo5Mj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1795" y="3250237"/>
            <a:ext cx="14347699" cy="4696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g-VK5XPp.png" descr="img-VK5XP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700" y="8618875"/>
            <a:ext cx="17754600" cy="374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198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656630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202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606934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  <p:pic>
        <p:nvPicPr>
          <p:cNvPr id="204" name="Screenshot 2022-02-01 at 11.21.41.png" descr="Screenshot 2022-02-01 at 11.21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2991" y="9157302"/>
            <a:ext cx="7295271" cy="2808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207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420299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  <p:pic>
        <p:nvPicPr>
          <p:cNvPr id="209" name="Screenshot 2022-02-01 at 11.21.41.png" descr="Screenshot 2022-02-01 at 11.21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7166" y="9157302"/>
            <a:ext cx="7295271" cy="280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22-02-01 at 11.22.17.png" descr="Screenshot 2022-02-01 at 11.22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54797" y="9007708"/>
            <a:ext cx="7059741" cy="3108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213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780466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  <p:pic>
        <p:nvPicPr>
          <p:cNvPr id="215" name="Screenshot 2022-02-01 at 11.21.41.png" descr="Screenshot 2022-02-01 at 11.21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6793" y="9157302"/>
            <a:ext cx="7295271" cy="280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creenshot 2022-02-01 at 11.22.17.png" descr="Screenshot 2022-02-01 at 11.22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46738" y="9157302"/>
            <a:ext cx="7059741" cy="310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creenshot 2022-02-01 at 11.21.56.png" descr="Screenshot 2022-02-01 at 11.21.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90854" y="6277862"/>
            <a:ext cx="14802292" cy="2490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pic>
        <p:nvPicPr>
          <p:cNvPr id="220" name="Screenshot 2022-02-01 at 11.21.29.png" descr="Screenshot 2022-02-01 at 11.2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251" y="2780466"/>
            <a:ext cx="15619498" cy="31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1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1)</a:t>
            </a:r>
          </a:p>
        </p:txBody>
      </p:sp>
      <p:pic>
        <p:nvPicPr>
          <p:cNvPr id="222" name="Screenshot 2022-02-01 at 11.22.04.png" descr="Screenshot 2022-02-01 at 11.22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205" y="6042421"/>
            <a:ext cx="11865590" cy="7597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Определение астрономической единицы: транзит Венеры"/>
          <p:cNvSpPr txBox="1"/>
          <p:nvPr/>
        </p:nvSpPr>
        <p:spPr>
          <a:xfrm>
            <a:off x="1668017" y="1123676"/>
            <a:ext cx="2104796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Определение астрономической единицы: транзит Венеры</a:t>
            </a:r>
          </a:p>
        </p:txBody>
      </p:sp>
      <p:pic>
        <p:nvPicPr>
          <p:cNvPr id="156" name="2560px-Venus_Transit_&amp;_Parallax.png" descr="2560px-Venus_Transit_&amp;_Paralla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3480" y="3309287"/>
            <a:ext cx="19177764" cy="1009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25" name="2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2)</a:t>
            </a:r>
          </a:p>
        </p:txBody>
      </p:sp>
      <p:pic>
        <p:nvPicPr>
          <p:cNvPr id="226" name="Screenshot 2022-02-01 at 13.38.42.png" descr="Screenshot 2022-02-01 at 1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1852" y="2931626"/>
            <a:ext cx="17995907" cy="3198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29" name="2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2)</a:t>
            </a:r>
          </a:p>
        </p:txBody>
      </p:sp>
      <p:pic>
        <p:nvPicPr>
          <p:cNvPr id="230" name="Screenshot 2022-02-01 at 13.38.36.png" descr="Screenshot 2022-02-01 at 13.3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764" y="6943183"/>
            <a:ext cx="11975838" cy="2377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reenshot 2022-02-01 at 13.38.42.png" descr="Screenshot 2022-02-01 at 13.38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852" y="2931626"/>
            <a:ext cx="17995907" cy="3198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34" name="2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2)</a:t>
            </a:r>
          </a:p>
        </p:txBody>
      </p:sp>
      <p:pic>
        <p:nvPicPr>
          <p:cNvPr id="235" name="Screenshot 2022-02-01 at 13.38.36.png" descr="Screenshot 2022-02-01 at 13.3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764" y="6943183"/>
            <a:ext cx="11975838" cy="2377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shot 2022-02-01 at 13.38.42.png" descr="Screenshot 2022-02-01 at 13.38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852" y="2931626"/>
            <a:ext cx="17995907" cy="3198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shot 2022-02-01 at 13.38.56.png" descr="Screenshot 2022-02-01 at 13.38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01471" y="6717161"/>
            <a:ext cx="8197806" cy="2689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40" name="2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2)</a:t>
            </a:r>
          </a:p>
        </p:txBody>
      </p:sp>
      <p:pic>
        <p:nvPicPr>
          <p:cNvPr id="241" name="Screenshot 2022-02-01 at 13.38.36.png" descr="Screenshot 2022-02-01 at 13.3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764" y="6943183"/>
            <a:ext cx="11975838" cy="2377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shot 2022-02-01 at 13.38.42.png" descr="Screenshot 2022-02-01 at 13.38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852" y="2931626"/>
            <a:ext cx="17995907" cy="3198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Screenshot 2022-02-01 at 13.38.56.png" descr="Screenshot 2022-02-01 at 13.38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01471" y="6717161"/>
            <a:ext cx="8197806" cy="2689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Screenshot 2022-02-01 at 13.39.06.png" descr="Screenshot 2022-02-01 at 13.39.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21352" y="9801119"/>
            <a:ext cx="8741295" cy="3234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47" name="3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3)</a:t>
            </a:r>
          </a:p>
        </p:txBody>
      </p:sp>
      <p:pic>
        <p:nvPicPr>
          <p:cNvPr id="248" name="Screenshot 2022-02-01 at 13.50.51.png" descr="Screenshot 2022-02-01 at 13.50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6190" y="2484182"/>
            <a:ext cx="16751620" cy="4775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51" name="3)"/>
          <p:cNvSpPr txBox="1"/>
          <p:nvPr/>
        </p:nvSpPr>
        <p:spPr>
          <a:xfrm>
            <a:off x="2756979" y="2648787"/>
            <a:ext cx="73533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3)</a:t>
            </a:r>
          </a:p>
        </p:txBody>
      </p:sp>
      <p:pic>
        <p:nvPicPr>
          <p:cNvPr id="252" name="Screenshot 2022-02-01 at 13.50.51.png" descr="Screenshot 2022-02-01 at 13.50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6190" y="2484182"/>
            <a:ext cx="16751620" cy="4775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creenshot 2022-02-01 at 13.51.00.png" descr="Screenshot 2022-02-01 at 13.51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006" y="7625139"/>
            <a:ext cx="10501048" cy="2062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56" name="4) Около звезды с массой, равной массе Солнца, был обнаружен темный спутник. В некоторой обсерватории с интервалом ровно в 1 сутки производились одновременные измерения видимой звездной величины и гелиоцентрической лучевой скорости звезды, резуль"/>
          <p:cNvSpPr txBox="1"/>
          <p:nvPr/>
        </p:nvSpPr>
        <p:spPr>
          <a:xfrm>
            <a:off x="338322" y="2336383"/>
            <a:ext cx="16181402" cy="4373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20000"/>
              </a:lnSpc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4) Около звезды с массой, равной массе Солнца, был обнаружен темный спутник. В некоторой обсерватории с интервалом ровно в 1 сутки производились одновременные измерения видимой звездной величины и гелиоцентрической лучевой скорости звезды, результаты представлены на графиках. Определите радиус звезды, массу и радиус спутника. Считать, что наблюдатель располагается в плоскости круговых орбит системы, а оба тела имеют сферическую форму. Других массивных тел в этой системе нет. Эффект потемнения звезды к краю не учитывать. Что из себя представляет эта звезда и чему равно расстояние до нее?</a:t>
            </a:r>
          </a:p>
        </p:txBody>
      </p:sp>
      <p:pic>
        <p:nvPicPr>
          <p:cNvPr id="257" name="Screenshot 2022-02-01 at 19.52.43.png" descr="Screenshot 2022-02-01 at 19.52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9935" y="1893819"/>
            <a:ext cx="7662600" cy="8717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60" name="4) Около звезды с массой, равной массе Солнца, был обнаружен темный спутник. В некоторой обсерватории с интервалом ровно в 1 сутки производились одновременные измерения видимой звездной величины и гелиоцентрической лучевой скорости звезды, резуль"/>
          <p:cNvSpPr txBox="1"/>
          <p:nvPr/>
        </p:nvSpPr>
        <p:spPr>
          <a:xfrm>
            <a:off x="314625" y="2153172"/>
            <a:ext cx="8563069" cy="819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20000"/>
              </a:lnSpc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4) Около звезды с массой, равной массе Солнца, был обнаружен темный спутник. В некоторой обсерватории с интервалом ровно в 1 сутки производились одновременные измерения видимой звездной величины и гелиоцентрической лучевой скорости звезды, результаты представлены на графиках. Определите радиус звезды, массу и радиус спутника. Считать, что наблюдатель располагается в плоскости круговых орбит системы, а оба тела имеют сферическую форму. Других массивных тел в этой системе нет. Эффект потемнения звезды к краю не учитывать. Что из себя представляет эта звезда и чему равно расстояние до нее?</a:t>
            </a:r>
          </a:p>
        </p:txBody>
      </p:sp>
      <p:pic>
        <p:nvPicPr>
          <p:cNvPr id="261" name="Screenshot 2022-02-01 at 19.52.43.png" descr="Screenshot 2022-02-01 at 19.52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1942" y="1893819"/>
            <a:ext cx="8270593" cy="9409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creenshot 2022-02-02 at 09.33.33.png" descr="Screenshot 2022-02-02 at 09.3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83672" y="2499036"/>
            <a:ext cx="6482292" cy="8199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Задачи"/>
          <p:cNvSpPr txBox="1"/>
          <p:nvPr/>
        </p:nvSpPr>
        <p:spPr>
          <a:xfrm>
            <a:off x="10837164" y="1123676"/>
            <a:ext cx="270967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265" name="4) Около звезды с массой, равной массе Солнца, был обнаружен темный спутник. В некоторой обсерватории с интервалом ровно в 1 сутки производились одновременные измерения видимой звездной величины и гелиоцентрической лучевой скорости звезды, резуль"/>
          <p:cNvSpPr txBox="1"/>
          <p:nvPr/>
        </p:nvSpPr>
        <p:spPr>
          <a:xfrm>
            <a:off x="314625" y="2153172"/>
            <a:ext cx="8563069" cy="819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20000"/>
              </a:lnSpc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4) Около звезды с массой, равной массе Солнца, был обнаружен темный спутник. В некоторой обсерватории с интервалом ровно в 1 сутки производились одновременные измерения видимой звездной величины и гелиоцентрической лучевой скорости звезды, результаты представлены на графиках. Определите радиус звезды, массу и радиус спутника. Считать, что наблюдатель располагается в плоскости круговых орбит системы, а оба тела имеют сферическую форму. Других массивных тел в этой системе нет. Эффект потемнения звезды к краю не учитывать. Что из себя представляет эта звезда и чему равно расстояние до нее?</a:t>
            </a:r>
          </a:p>
        </p:txBody>
      </p:sp>
      <p:pic>
        <p:nvPicPr>
          <p:cNvPr id="266" name="Screenshot 2022-02-01 at 19.52.43.png" descr="Screenshot 2022-02-01 at 19.52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1942" y="1893819"/>
            <a:ext cx="8270593" cy="9409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creenshot 2022-02-02 at 09.33.33.png" descr="Screenshot 2022-02-02 at 09.3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83672" y="2499036"/>
            <a:ext cx="6482292" cy="8199223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К моменту следующего наблюдения через время t (1 сутки) система не успела завершить (1/K) целого оборота, где K=80. Тогда орбитальный период выражается как:"/>
          <p:cNvSpPr txBox="1"/>
          <p:nvPr/>
        </p:nvSpPr>
        <p:spPr>
          <a:xfrm>
            <a:off x="247489" y="11244831"/>
            <a:ext cx="23774888" cy="2188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4000">
                <a:solidFill>
                  <a:srgbClr val="000000"/>
                </a:solidFill>
              </a:defRPr>
            </a:pPr>
            <a:r>
              <a:t>К моменту следующего наблюдения через время </a:t>
            </a:r>
            <a:r>
              <a:rPr i="1"/>
              <a:t>t </a:t>
            </a:r>
            <a:r>
              <a:t>(1 сутки) система не успела завершить (1/</a:t>
            </a:r>
            <a:r>
              <a:rPr i="1"/>
              <a:t>K</a:t>
            </a:r>
            <a:r>
              <a:t>) целого оборота, где </a:t>
            </a:r>
            <a:r>
              <a:rPr i="1"/>
              <a:t>K</a:t>
            </a:r>
            <a:r>
              <a:t>=80. Тогда орбитальный период выражается как: </a:t>
            </a:r>
          </a:p>
          <a:p>
            <a:pPr algn="l" defTabSz="457200">
              <a:spcBef>
                <a:spcPts val="1200"/>
              </a:spcBef>
              <a:defRPr sz="4000">
                <a:solidFill>
                  <a:srgbClr val="000000"/>
                </a:solidFill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≈</m:t>
                  </m:r>
                  <m:f>
                    <m:fPr>
                      <m:ctrl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Спасибо за внимание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545-2.jpg.webp" descr="545-2.jpg.web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56160" y="2220496"/>
            <a:ext cx="15458347" cy="927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1024px-Lomonosov's_drawings_for_his_opening_of_Venus_atmosphere_1761.jpg" descr="1024px-Lomonosov's_drawings_for_his_opening_of_Venus_atmosphere_176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276" y="1560668"/>
            <a:ext cx="7549711" cy="1059466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ircle"/>
          <p:cNvSpPr/>
          <p:nvPr/>
        </p:nvSpPr>
        <p:spPr>
          <a:xfrm>
            <a:off x="12599658" y="6223000"/>
            <a:ext cx="1270001" cy="12700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1991: PSR B1257+12 (Александр Вольщан)…"/>
          <p:cNvSpPr txBox="1"/>
          <p:nvPr/>
        </p:nvSpPr>
        <p:spPr>
          <a:xfrm>
            <a:off x="1187021" y="2638938"/>
            <a:ext cx="7121244" cy="73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>
                <a:solidFill>
                  <a:srgbClr val="000000"/>
                </a:solidFill>
              </a:defRPr>
            </a:pPr>
            <a:r>
              <a:t>1991: PSR B1257+12 (Александр Вольщан)</a:t>
            </a:r>
          </a:p>
          <a:p>
            <a:pPr>
              <a:defRPr sz="6000">
                <a:solidFill>
                  <a:srgbClr val="000000"/>
                </a:solidFill>
              </a:defRPr>
            </a:pPr>
          </a:p>
          <a:p>
            <a:pPr>
              <a:defRPr sz="6000">
                <a:solidFill>
                  <a:srgbClr val="000000"/>
                </a:solidFill>
              </a:defRPr>
            </a:pPr>
            <a:r>
              <a:t>1995: 51 Peg (Мишель Майор и Дидье Дело)</a:t>
            </a:r>
          </a:p>
        </p:txBody>
      </p:sp>
      <p:pic>
        <p:nvPicPr>
          <p:cNvPr id="163" name="Screen-Shot-2019-10-15-at-10.28.34-AM.png" descr="Screen-Shot-2019-10-15-at-10.28.34-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5404" y="1959613"/>
            <a:ext cx="11399203" cy="10298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1. Транзит"/>
          <p:cNvSpPr txBox="1"/>
          <p:nvPr/>
        </p:nvSpPr>
        <p:spPr>
          <a:xfrm>
            <a:off x="10263758" y="1005192"/>
            <a:ext cx="385648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1. Транзит</a:t>
            </a:r>
          </a:p>
        </p:txBody>
      </p:sp>
      <p:pic>
        <p:nvPicPr>
          <p:cNvPr id="166" name="326edb6443f696d9080a2e151b0c536e.gif" descr="326edb6443f696d9080a2e151b0c536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682" y="2736201"/>
            <a:ext cx="14698636" cy="10289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radial-velocity-exoplanet-obertas.gif" descr="radial-velocity-exoplanet-oberta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1792" y="3010311"/>
            <a:ext cx="16260416" cy="975813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2. Доплеровское смещение линий"/>
          <p:cNvSpPr txBox="1"/>
          <p:nvPr/>
        </p:nvSpPr>
        <p:spPr>
          <a:xfrm>
            <a:off x="5805079" y="886708"/>
            <a:ext cx="1239469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2. Доплеровское смещение линий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2880px-Gravitational_micro_rev.png" descr="2880px-Gravitational_micro_r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6045" y="2985807"/>
            <a:ext cx="19331910" cy="913567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3. Гравитационное микролинзирование"/>
          <p:cNvSpPr txBox="1"/>
          <p:nvPr/>
        </p:nvSpPr>
        <p:spPr>
          <a:xfrm>
            <a:off x="5000244" y="934102"/>
            <a:ext cx="1438351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3. Гравитационное микролинзирование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finding-planets.png.webp" descr="finding-planets.png.web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5555" y="752712"/>
            <a:ext cx="12928844" cy="12210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Exoplanet_Period-Mass_Scatter_History.gif" descr="Exoplanet_Period-Mass_Scatter_Histor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23326" y="1086979"/>
            <a:ext cx="9793248" cy="11542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shot 2021-05-19 at 13.34.03.png" descr="Screenshot 2021-05-19 at 13.34.03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852348" y="9932251"/>
            <a:ext cx="8256603" cy="3116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creenshot 2021-05-19 at 13.36.30.png" descr="Screenshot 2021-05-19 at 13.36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2529" y="1625562"/>
            <a:ext cx="11283012" cy="6843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